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13" r:id="rId2"/>
    <p:sldId id="404" r:id="rId3"/>
    <p:sldId id="400" r:id="rId4"/>
    <p:sldId id="402" r:id="rId5"/>
    <p:sldId id="405" r:id="rId6"/>
    <p:sldId id="398" r:id="rId7"/>
    <p:sldId id="427" r:id="rId8"/>
    <p:sldId id="428" r:id="rId9"/>
    <p:sldId id="429" r:id="rId10"/>
    <p:sldId id="418" r:id="rId11"/>
    <p:sldId id="412" r:id="rId12"/>
    <p:sldId id="414" r:id="rId13"/>
    <p:sldId id="416" r:id="rId14"/>
    <p:sldId id="415" r:id="rId15"/>
    <p:sldId id="411" r:id="rId16"/>
    <p:sldId id="403" r:id="rId1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BDE3FF"/>
    <a:srgbClr val="E1F2FF"/>
    <a:srgbClr val="00AA55"/>
    <a:srgbClr val="006633"/>
    <a:srgbClr val="E0FFE6"/>
    <a:srgbClr val="CC0000"/>
    <a:srgbClr val="FFE0E0"/>
    <a:srgbClr val="FBDDD9"/>
    <a:srgbClr val="D4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66" d="100"/>
          <a:sy n="66" d="100"/>
        </p:scale>
        <p:origin x="715" y="197"/>
      </p:cViewPr>
      <p:guideLst>
        <p:guide orient="horz" pos="119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0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9AAB-FFAC-3DC5-5D27-E3CE4DFF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BF2263-663E-B64A-313B-ADF70D621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B88E82-466F-7E80-E87C-9C95AEE2F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EF2C2-128F-6FCE-6B4F-BC31F0B29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99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jsportfoliolist.netlify.ap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hjsportfoliolist.netlify.app/pages/garam/combat_syste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microsoft.com/office/2007/relationships/hdphoto" Target="../media/hdphoto9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42DE-DEFD-3911-B970-D72B4AAE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CA8D7-DD2D-7EFF-B59E-326A0EF880E1}"/>
              </a:ext>
            </a:extLst>
          </p:cNvPr>
          <p:cNvSpPr/>
          <p:nvPr/>
        </p:nvSpPr>
        <p:spPr>
          <a:xfrm>
            <a:off x="-2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A0DC59-7E0A-0BF6-8AFA-CFEC2DD77DF1}"/>
              </a:ext>
            </a:extLst>
          </p:cNvPr>
          <p:cNvGrpSpPr/>
          <p:nvPr/>
        </p:nvGrpSpPr>
        <p:grpSpPr>
          <a:xfrm>
            <a:off x="6764220" y="1135571"/>
            <a:ext cx="4320000" cy="4586858"/>
            <a:chOff x="6764220" y="1135571"/>
            <a:chExt cx="4320000" cy="458685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9692DF5-4332-2BAB-41B0-733A02E78684}"/>
                </a:ext>
              </a:extLst>
            </p:cNvPr>
            <p:cNvGrpSpPr/>
            <p:nvPr/>
          </p:nvGrpSpPr>
          <p:grpSpPr>
            <a:xfrm>
              <a:off x="6764220" y="1135571"/>
              <a:ext cx="4320000" cy="1329980"/>
              <a:chOff x="6227475" y="1135571"/>
              <a:chExt cx="4320000" cy="13299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C99CF-DC8D-A320-2146-87173094DBFE}"/>
                  </a:ext>
                </a:extLst>
              </p:cNvPr>
              <p:cNvSpPr txBox="1"/>
              <p:nvPr/>
            </p:nvSpPr>
            <p:spPr>
              <a:xfrm>
                <a:off x="6227475" y="1135571"/>
                <a:ext cx="3197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분석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역기획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과 데이터 테이블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06A193-70B0-EA34-14EE-F9AAFA50654E}"/>
                  </a:ext>
                </a:extLst>
              </p:cNvPr>
              <p:cNvSpPr txBox="1"/>
              <p:nvPr/>
            </p:nvSpPr>
            <p:spPr>
              <a:xfrm>
                <a:off x="6227475" y="1412570"/>
                <a:ext cx="2913325" cy="1052981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로스트아크 창술사 전투 시스템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창술사 스킬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스킬 관련 데이터 테이블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AB5CFC8-1E95-F6CB-7104-53C158A55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141257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6F67A5-946C-BE4C-7548-FD10EEC400FA}"/>
                </a:ext>
              </a:extLst>
            </p:cNvPr>
            <p:cNvGrpSpPr/>
            <p:nvPr/>
          </p:nvGrpSpPr>
          <p:grpSpPr>
            <a:xfrm>
              <a:off x="6764220" y="3133342"/>
              <a:ext cx="4320000" cy="960648"/>
              <a:chOff x="6227475" y="3269811"/>
              <a:chExt cx="4320000" cy="96064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D7BA5B-16C6-461A-AA79-3C73002D14B6}"/>
                  </a:ext>
                </a:extLst>
              </p:cNvPr>
              <p:cNvSpPr txBox="1"/>
              <p:nvPr/>
            </p:nvSpPr>
            <p:spPr>
              <a:xfrm>
                <a:off x="6227475" y="3269811"/>
                <a:ext cx="2364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설계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신규 캐릭터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6CD888-589E-63E3-85D1-0CB1C49755EB}"/>
                  </a:ext>
                </a:extLst>
              </p:cNvPr>
              <p:cNvSpPr txBox="1"/>
              <p:nvPr/>
            </p:nvSpPr>
            <p:spPr>
              <a:xfrm>
                <a:off x="6227475" y="3546810"/>
                <a:ext cx="4029015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창작 캐릭터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다온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컨셉 및 전투 기획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로스트아크 신규 클래스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화령사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시스템과 스킬 기획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025604B-47D4-DE1B-3581-85C522142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354681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89BF62-223A-C409-F23B-F6A13191D037}"/>
                </a:ext>
              </a:extLst>
            </p:cNvPr>
            <p:cNvGrpSpPr/>
            <p:nvPr/>
          </p:nvGrpSpPr>
          <p:grpSpPr>
            <a:xfrm>
              <a:off x="6764220" y="4761781"/>
              <a:ext cx="4320000" cy="960648"/>
              <a:chOff x="6227475" y="4920803"/>
              <a:chExt cx="4320000" cy="9606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6DD1BB-14CE-7336-2CA2-918BBFE9D193}"/>
                  </a:ext>
                </a:extLst>
              </p:cNvPr>
              <p:cNvSpPr txBox="1"/>
              <p:nvPr/>
            </p:nvSpPr>
            <p:spPr>
              <a:xfrm>
                <a:off x="6227475" y="4920803"/>
                <a:ext cx="2761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구현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협업 및 개발 경험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432DE-5D71-4DAD-D927-2D32879299A2}"/>
                  </a:ext>
                </a:extLst>
              </p:cNvPr>
              <p:cNvSpPr txBox="1"/>
              <p:nvPr/>
            </p:nvSpPr>
            <p:spPr>
              <a:xfrm>
                <a:off x="6227475" y="5197802"/>
                <a:ext cx="3445522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NCS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국비 교육에서 진행한 팀 프로젝트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대학교를 다니며 프로그래머로 참여한 프로젝트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87D56F6-D512-C2B2-9904-FD4693883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5197802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2B2C25-0CB2-BF3E-7758-F5344C9A06D4}"/>
              </a:ext>
            </a:extLst>
          </p:cNvPr>
          <p:cNvSpPr txBox="1"/>
          <p:nvPr/>
        </p:nvSpPr>
        <p:spPr>
          <a:xfrm>
            <a:off x="679561" y="927488"/>
            <a:ext cx="4736874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6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PORTFOLIO</a:t>
            </a:r>
            <a:endParaRPr lang="ko-KR" altLang="en-US" sz="6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C4AA3-D052-D993-F0FD-63A9F8EEB2D1}"/>
              </a:ext>
            </a:extLst>
          </p:cNvPr>
          <p:cNvSpPr txBox="1"/>
          <p:nvPr/>
        </p:nvSpPr>
        <p:spPr>
          <a:xfrm>
            <a:off x="2398782" y="1943151"/>
            <a:ext cx="1298432" cy="21544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전투 기획 </a:t>
            </a:r>
            <a:r>
              <a:rPr lang="en-US" altLang="ko-KR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17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233C01-3913-8DE9-44E2-E509AF320841}"/>
              </a:ext>
            </a:extLst>
          </p:cNvPr>
          <p:cNvSpPr txBox="1"/>
          <p:nvPr/>
        </p:nvSpPr>
        <p:spPr>
          <a:xfrm>
            <a:off x="545151" y="2912493"/>
            <a:ext cx="5748369" cy="41934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100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1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7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A318F-EA13-1C2D-0968-0711B3F2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37906FA-8449-FC73-D0A2-65F50CE5E908}"/>
              </a:ext>
            </a:extLst>
          </p:cNvPr>
          <p:cNvSpPr txBox="1"/>
          <p:nvPr/>
        </p:nvSpPr>
        <p:spPr>
          <a:xfrm>
            <a:off x="194819" y="188912"/>
            <a:ext cx="326371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신규 캐릭터 기획</a:t>
            </a:r>
            <a:r>
              <a:rPr lang="en-US" altLang="ko-KR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가람 </a:t>
            </a:r>
            <a:r>
              <a:rPr lang="en-US" altLang="ko-KR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다온</a:t>
            </a:r>
            <a:r>
              <a:rPr lang="ko-KR" altLang="en-US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화령사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검객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40732AB-4A11-AD43-20C7-00C9B20FDC91}"/>
              </a:ext>
            </a:extLst>
          </p:cNvPr>
          <p:cNvCxnSpPr>
            <a:cxnSpLocks/>
          </p:cNvCxnSpPr>
          <p:nvPr/>
        </p:nvCxnSpPr>
        <p:spPr>
          <a:xfrm>
            <a:off x="0" y="480918"/>
            <a:ext cx="12192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35AC46-51AB-189F-305F-617C6CC78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t="4615"/>
          <a:stretch>
            <a:fillRect/>
          </a:stretch>
        </p:blipFill>
        <p:spPr>
          <a:xfrm>
            <a:off x="6323446" y="1164721"/>
            <a:ext cx="2936302" cy="4830853"/>
          </a:xfrm>
          <a:prstGeom prst="rect">
            <a:avLst/>
          </a:prstGeom>
        </p:spPr>
      </p:pic>
      <p:pic>
        <p:nvPicPr>
          <p:cNvPr id="61" name="그림 60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B5CCB1-CCB9-9984-950D-B18745C1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819" y="1164721"/>
            <a:ext cx="2769301" cy="4830853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A1221AF9-67E2-4D2F-57B7-E9E041713581}"/>
              </a:ext>
            </a:extLst>
          </p:cNvPr>
          <p:cNvGrpSpPr/>
          <p:nvPr/>
        </p:nvGrpSpPr>
        <p:grpSpPr>
          <a:xfrm>
            <a:off x="2752863" y="1535569"/>
            <a:ext cx="2552302" cy="523220"/>
            <a:chOff x="2752863" y="3505330"/>
            <a:chExt cx="2552302" cy="52322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155B745-66CC-84C2-4FDF-498801EB948B}"/>
                </a:ext>
              </a:extLst>
            </p:cNvPr>
            <p:cNvSpPr txBox="1"/>
            <p:nvPr/>
          </p:nvSpPr>
          <p:spPr>
            <a:xfrm>
              <a:off x="2752863" y="3505330"/>
              <a:ext cx="255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하늘을 품은 뇌운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rgbClr val="E1F2FF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  <a:endParaRPr lang="ko-KR" altLang="en-US" sz="2400" dirty="0">
                <a:ln w="508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87F191-1E76-4867-9A31-FC1119310F50}"/>
                </a:ext>
              </a:extLst>
            </p:cNvPr>
            <p:cNvSpPr txBox="1"/>
            <p:nvPr/>
          </p:nvSpPr>
          <p:spPr>
            <a:xfrm>
              <a:off x="2752863" y="3505330"/>
              <a:ext cx="255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하늘을 품은 뇌운</a:t>
              </a:r>
              <a:r>
                <a:rPr lang="en-US" altLang="ko-KR" sz="16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28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  <a:endParaRPr lang="ko-KR" altLang="en-US" sz="2400" dirty="0"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917918E-CD85-8138-EA7F-3F5A7769FB54}"/>
              </a:ext>
            </a:extLst>
          </p:cNvPr>
          <p:cNvGrpSpPr/>
          <p:nvPr/>
        </p:nvGrpSpPr>
        <p:grpSpPr>
          <a:xfrm>
            <a:off x="8834136" y="1535569"/>
            <a:ext cx="3163045" cy="523220"/>
            <a:chOff x="8664490" y="3505330"/>
            <a:chExt cx="3163045" cy="52322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30E3E3C-B5BB-8400-EBBF-9E783B0DE22C}"/>
                </a:ext>
              </a:extLst>
            </p:cNvPr>
            <p:cNvSpPr txBox="1"/>
            <p:nvPr/>
          </p:nvSpPr>
          <p:spPr>
            <a:xfrm>
              <a:off x="8664490" y="3505330"/>
              <a:ext cx="3163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2800" dirty="0">
                  <a:ln w="50800">
                    <a:solidFill>
                      <a:schemeClr val="accent5">
                        <a:lumMod val="20000"/>
                        <a:lumOff val="80000"/>
                      </a:schemeClr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  <a:endParaRPr lang="ko-KR" altLang="en-US" sz="2400" dirty="0">
                <a:ln w="508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C67CE44-9E77-C7B6-1A06-D8DA2A2E8C27}"/>
                </a:ext>
              </a:extLst>
            </p:cNvPr>
            <p:cNvSpPr txBox="1"/>
            <p:nvPr/>
          </p:nvSpPr>
          <p:spPr>
            <a:xfrm>
              <a:off x="8664490" y="3505330"/>
              <a:ext cx="3163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16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 </a:t>
              </a:r>
              <a:r>
                <a:rPr lang="ko-KR" altLang="en-US" sz="28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  <a:endParaRPr lang="ko-KR" altLang="en-US" sz="2400" dirty="0"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CCF9EEB-8196-321E-D022-17A088F75F10}"/>
              </a:ext>
            </a:extLst>
          </p:cNvPr>
          <p:cNvGrpSpPr/>
          <p:nvPr/>
        </p:nvGrpSpPr>
        <p:grpSpPr>
          <a:xfrm>
            <a:off x="772254" y="6147069"/>
            <a:ext cx="1614430" cy="460025"/>
            <a:chOff x="772254" y="5854565"/>
            <a:chExt cx="1614430" cy="4600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D194820-6F15-6D90-E9EA-14548EA75BC7}"/>
                </a:ext>
              </a:extLst>
            </p:cNvPr>
            <p:cNvSpPr/>
            <p:nvPr/>
          </p:nvSpPr>
          <p:spPr>
            <a:xfrm>
              <a:off x="772254" y="5854565"/>
              <a:ext cx="1614430" cy="460025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문서 보기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웹사이트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직사각형 76">
              <a:hlinkClick r:id="rId4" tooltip="웹사이트 보기"/>
              <a:extLst>
                <a:ext uri="{FF2B5EF4-FFF2-40B4-BE49-F238E27FC236}">
                  <a16:creationId xmlns:a16="http://schemas.microsoft.com/office/drawing/2014/main" id="{A64D168A-19D2-9B8B-E368-3F3F295FDD22}"/>
                </a:ext>
              </a:extLst>
            </p:cNvPr>
            <p:cNvSpPr/>
            <p:nvPr/>
          </p:nvSpPr>
          <p:spPr>
            <a:xfrm>
              <a:off x="772254" y="5854565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7201997-9AC5-64A5-9535-25B82A3FD812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54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910ADEE0-E19C-5AF9-2478-1B1D4DD9FA6C}"/>
              </a:ext>
            </a:extLst>
          </p:cNvPr>
          <p:cNvSpPr/>
          <p:nvPr/>
        </p:nvSpPr>
        <p:spPr>
          <a:xfrm>
            <a:off x="192088" y="3822371"/>
            <a:ext cx="11992127" cy="2830478"/>
          </a:xfrm>
          <a:prstGeom prst="rect">
            <a:avLst/>
          </a:prstGeom>
          <a:solidFill>
            <a:schemeClr val="accent4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DEA6C-50D7-EFC2-812A-29F089C75C1A}"/>
              </a:ext>
            </a:extLst>
          </p:cNvPr>
          <p:cNvSpPr txBox="1"/>
          <p:nvPr/>
        </p:nvSpPr>
        <p:spPr>
          <a:xfrm>
            <a:off x="192088" y="188912"/>
            <a:ext cx="326371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신규 캐릭터 기획</a:t>
            </a:r>
            <a:r>
              <a:rPr lang="en-US" altLang="ko-KR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가람 </a:t>
            </a:r>
            <a:r>
              <a:rPr lang="en-US" altLang="ko-KR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다온</a:t>
            </a:r>
            <a:r>
              <a:rPr lang="ko-KR" altLang="en-US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화령사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검객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35891C-84FF-22F5-9F6B-98FBDB47C1D6}"/>
              </a:ext>
            </a:extLst>
          </p:cNvPr>
          <p:cNvCxnSpPr>
            <a:cxnSpLocks/>
          </p:cNvCxnSpPr>
          <p:nvPr/>
        </p:nvCxnSpPr>
        <p:spPr>
          <a:xfrm>
            <a:off x="0" y="480918"/>
            <a:ext cx="12192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의류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3F6B8F-D159-5506-E75F-7786F0A6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31" y="3848898"/>
            <a:ext cx="4984802" cy="280395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52609B-1F6B-9C1C-21C3-D94869F8A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11" y="3848898"/>
            <a:ext cx="4984802" cy="280395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467E39-B87A-BBFE-C08F-BC7321B6CFD7}"/>
              </a:ext>
            </a:extLst>
          </p:cNvPr>
          <p:cNvGrpSpPr/>
          <p:nvPr/>
        </p:nvGrpSpPr>
        <p:grpSpPr>
          <a:xfrm>
            <a:off x="270364" y="6418801"/>
            <a:ext cx="1298004" cy="234048"/>
            <a:chOff x="270364" y="6143035"/>
            <a:chExt cx="1298004" cy="2340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C487164-59A1-F415-3F76-20277F138DB6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A3508D-7AA3-3303-93A7-89D75F4A727F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E401B0C7-20C3-C294-11A1-BB33AC905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hlinkClick r:id="rId7" tooltip="문서 열기"/>
              <a:extLst>
                <a:ext uri="{FF2B5EF4-FFF2-40B4-BE49-F238E27FC236}">
                  <a16:creationId xmlns:a16="http://schemas.microsoft.com/office/drawing/2014/main" id="{9B47C901-37F4-B93E-1C12-C94353A13075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4161556-5EA5-FC41-6499-2C8795D747F1}"/>
              </a:ext>
            </a:extLst>
          </p:cNvPr>
          <p:cNvSpPr/>
          <p:nvPr/>
        </p:nvSpPr>
        <p:spPr>
          <a:xfrm>
            <a:off x="11898313" y="5123424"/>
            <a:ext cx="184302" cy="254899"/>
          </a:xfrm>
          <a:prstGeom prst="rightArrow">
            <a:avLst>
              <a:gd name="adj1" fmla="val 50000"/>
              <a:gd name="adj2" fmla="val 73429"/>
            </a:avLst>
          </a:prstGeom>
          <a:solidFill>
            <a:srgbClr val="FAFCBC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3F3F9E5C-F80C-745C-A5FE-F8EFB866B776}"/>
              </a:ext>
            </a:extLst>
          </p:cNvPr>
          <p:cNvSpPr/>
          <p:nvPr/>
        </p:nvSpPr>
        <p:spPr>
          <a:xfrm>
            <a:off x="6689522" y="5123424"/>
            <a:ext cx="184302" cy="254899"/>
          </a:xfrm>
          <a:prstGeom prst="rightArrow">
            <a:avLst>
              <a:gd name="adj1" fmla="val 50000"/>
              <a:gd name="adj2" fmla="val 73429"/>
            </a:avLst>
          </a:prstGeom>
          <a:solidFill>
            <a:srgbClr val="FAFCBC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6F092-F548-3C70-D49D-A83C073DBE41}"/>
              </a:ext>
            </a:extLst>
          </p:cNvPr>
          <p:cNvSpPr txBox="1"/>
          <p:nvPr/>
        </p:nvSpPr>
        <p:spPr>
          <a:xfrm>
            <a:off x="345975" y="698158"/>
            <a:ext cx="87043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기획서 구성</a:t>
            </a:r>
            <a:endParaRPr lang="ko-KR" altLang="en-US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2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68A7D-6444-9A92-9FF8-9241625A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D9F938-3EF8-3784-C476-E493E303DE2C}"/>
              </a:ext>
            </a:extLst>
          </p:cNvPr>
          <p:cNvSpPr/>
          <p:nvPr/>
        </p:nvSpPr>
        <p:spPr>
          <a:xfrm>
            <a:off x="0" y="3822371"/>
            <a:ext cx="11992127" cy="2830478"/>
          </a:xfrm>
          <a:prstGeom prst="rect">
            <a:avLst/>
          </a:prstGeom>
          <a:solidFill>
            <a:schemeClr val="accent4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CE18D-0BE5-7065-4169-4535F059370F}"/>
              </a:ext>
            </a:extLst>
          </p:cNvPr>
          <p:cNvSpPr txBox="1"/>
          <p:nvPr/>
        </p:nvSpPr>
        <p:spPr>
          <a:xfrm>
            <a:off x="192088" y="188912"/>
            <a:ext cx="3263714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신규 캐릭터 기획</a:t>
            </a:r>
            <a:r>
              <a:rPr lang="en-US" altLang="ko-KR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가람 </a:t>
            </a:r>
            <a:r>
              <a:rPr lang="en-US" altLang="ko-KR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rPr>
              <a:t>다온</a:t>
            </a:r>
            <a:r>
              <a:rPr lang="ko-KR" altLang="en-US" sz="1400" dirty="0"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화령사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rPr>
              <a:t>검객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4A7516-C10A-8CCE-5F38-B7F60D078358}"/>
              </a:ext>
            </a:extLst>
          </p:cNvPr>
          <p:cNvCxnSpPr>
            <a:cxnSpLocks/>
          </p:cNvCxnSpPr>
          <p:nvPr/>
        </p:nvCxnSpPr>
        <p:spPr>
          <a:xfrm>
            <a:off x="0" y="480918"/>
            <a:ext cx="12192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의류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3AF8B6-CE50-A108-6FE6-1F477B7A9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3848898"/>
            <a:ext cx="4984802" cy="280395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E822BD-E291-CB33-17FF-E8F23E11B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07" y="3848898"/>
            <a:ext cx="4984802" cy="280395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5456E0C-89D8-DD7C-8F25-295322FC0C40}"/>
              </a:ext>
            </a:extLst>
          </p:cNvPr>
          <p:cNvSpPr/>
          <p:nvPr/>
        </p:nvSpPr>
        <p:spPr>
          <a:xfrm>
            <a:off x="5176889" y="5110161"/>
            <a:ext cx="184302" cy="254899"/>
          </a:xfrm>
          <a:prstGeom prst="rightArrow">
            <a:avLst>
              <a:gd name="adj1" fmla="val 50000"/>
              <a:gd name="adj2" fmla="val 73429"/>
            </a:avLst>
          </a:prstGeom>
          <a:solidFill>
            <a:srgbClr val="FAFCBC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C9D6470-1D53-0DBC-59D7-1DF37DD8D79F}"/>
              </a:ext>
            </a:extLst>
          </p:cNvPr>
          <p:cNvSpPr/>
          <p:nvPr/>
        </p:nvSpPr>
        <p:spPr>
          <a:xfrm>
            <a:off x="0" y="5110161"/>
            <a:ext cx="184302" cy="254899"/>
          </a:xfrm>
          <a:prstGeom prst="rightArrow">
            <a:avLst>
              <a:gd name="adj1" fmla="val 50000"/>
              <a:gd name="adj2" fmla="val 73429"/>
            </a:avLst>
          </a:prstGeom>
          <a:solidFill>
            <a:srgbClr val="FAFCBC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6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C6635EF-A2AE-C5B6-617A-A88E75E3A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5860" y="55513"/>
            <a:ext cx="3840000" cy="2160000"/>
          </a:xfrm>
          <a:prstGeom prst="rect">
            <a:avLst/>
          </a:prstGeom>
          <a:ln w="12700">
            <a:noFill/>
          </a:ln>
        </p:spPr>
      </p:pic>
      <p:pic>
        <p:nvPicPr>
          <p:cNvPr id="6" name="그림 5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B2B361-1717-1D75-4AF2-24C67851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86" y="4251841"/>
            <a:ext cx="3840000" cy="2160000"/>
          </a:xfrm>
          <a:prstGeom prst="rect">
            <a:avLst/>
          </a:prstGeom>
        </p:spPr>
      </p:pic>
      <p:pic>
        <p:nvPicPr>
          <p:cNvPr id="15" name="그림 14" descr="텍스트, 스키 타기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EFDBC2-64BC-C20A-2A01-165DE2EE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60" y="4308517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A27EE79-ACDA-FA8A-8C7A-113B5DA88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574663"/>
            <a:ext cx="6015335" cy="3383628"/>
          </a:xfrm>
          <a:prstGeom prst="rect">
            <a:avLst/>
          </a:prstGeom>
          <a:ln w="12700"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920475-542B-1109-1874-C67521037FD2}"/>
              </a:ext>
            </a:extLst>
          </p:cNvPr>
          <p:cNvGrpSpPr/>
          <p:nvPr/>
        </p:nvGrpSpPr>
        <p:grpSpPr>
          <a:xfrm>
            <a:off x="337037" y="825556"/>
            <a:ext cx="823847" cy="378614"/>
            <a:chOff x="365515" y="834162"/>
            <a:chExt cx="823847" cy="3786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446C3-8254-0CDF-9B6A-ED786300DA7F}"/>
                </a:ext>
              </a:extLst>
            </p:cNvPr>
            <p:cNvSpPr txBox="1"/>
            <p:nvPr/>
          </p:nvSpPr>
          <p:spPr>
            <a:xfrm>
              <a:off x="517035" y="986185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3308C7-77E9-5F65-95D9-CD12756C93B4}"/>
                </a:ext>
              </a:extLst>
            </p:cNvPr>
            <p:cNvSpPr txBox="1"/>
            <p:nvPr/>
          </p:nvSpPr>
          <p:spPr>
            <a:xfrm>
              <a:off x="365515" y="986185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A70E90-1351-FA8E-0010-FD883F21A3C1}"/>
                </a:ext>
              </a:extLst>
            </p:cNvPr>
            <p:cNvSpPr txBox="1"/>
            <p:nvPr/>
          </p:nvSpPr>
          <p:spPr>
            <a:xfrm>
              <a:off x="517035" y="834162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686C6D2-7F2E-6867-B53F-97CE7B90B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1699" y="3285460"/>
            <a:ext cx="6015339" cy="3383627"/>
          </a:xfrm>
          <a:prstGeom prst="rect">
            <a:avLst/>
          </a:prstGeom>
          <a:ln w="12700"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C79C54-1BA3-34AB-2877-0A3E86A89012}"/>
              </a:ext>
            </a:extLst>
          </p:cNvPr>
          <p:cNvGrpSpPr/>
          <p:nvPr/>
        </p:nvGrpSpPr>
        <p:grpSpPr>
          <a:xfrm>
            <a:off x="6902713" y="3882280"/>
            <a:ext cx="1583670" cy="378614"/>
            <a:chOff x="6180667" y="4927067"/>
            <a:chExt cx="1583670" cy="3786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FFA395-2EEC-D7F2-3B13-DD5C9907A8A7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19DC07F-CA0B-EAA8-2F7A-1D662A87EADA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EB5E49-0065-18D8-498A-64858EA507A2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아크패시브 </a:t>
                </a:r>
                <a:r>
                  <a:rPr lang="en-US" altLang="ko-KR"/>
                  <a:t>: </a:t>
                </a:r>
                <a:r>
                  <a:rPr lang="ko-KR" altLang="en-US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071A0B-9DD0-5FF7-CAB9-75A76B7374E7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1432001-E53E-237B-044F-BA7BEDB658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593" y="877266"/>
            <a:ext cx="6015338" cy="3383628"/>
          </a:xfrm>
          <a:prstGeom prst="rect">
            <a:avLst/>
          </a:prstGeom>
          <a:ln w="12700"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26E9B1-585F-481A-82C1-0B7909FC9AB2}"/>
              </a:ext>
            </a:extLst>
          </p:cNvPr>
          <p:cNvGrpSpPr/>
          <p:nvPr/>
        </p:nvGrpSpPr>
        <p:grpSpPr>
          <a:xfrm>
            <a:off x="2660605" y="1474086"/>
            <a:ext cx="1155668" cy="378614"/>
            <a:chOff x="6096000" y="825556"/>
            <a:chExt cx="1155668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0D5497-4B70-1DD6-0ED2-E969646EE82E}"/>
                </a:ext>
              </a:extLst>
            </p:cNvPr>
            <p:cNvSpPr txBox="1"/>
            <p:nvPr/>
          </p:nvSpPr>
          <p:spPr>
            <a:xfrm>
              <a:off x="6247520" y="977579"/>
              <a:ext cx="1004148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아이덴티티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CAC82E-EA76-46B1-ABCA-1651C91B53BB}"/>
                </a:ext>
              </a:extLst>
            </p:cNvPr>
            <p:cNvSpPr txBox="1"/>
            <p:nvPr/>
          </p:nvSpPr>
          <p:spPr>
            <a:xfrm>
              <a:off x="6096000" y="977579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8AB1FB-F4A2-C664-6DED-9991DA254B38}"/>
                </a:ext>
              </a:extLst>
            </p:cNvPr>
            <p:cNvSpPr txBox="1"/>
            <p:nvPr/>
          </p:nvSpPr>
          <p:spPr>
            <a:xfrm>
              <a:off x="6247520" y="825556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6223AE-ADCD-2519-0E39-33EB15BE73F5}"/>
              </a:ext>
            </a:extLst>
          </p:cNvPr>
          <p:cNvGrpSpPr/>
          <p:nvPr/>
        </p:nvGrpSpPr>
        <p:grpSpPr>
          <a:xfrm>
            <a:off x="337038" y="188912"/>
            <a:ext cx="11520000" cy="292006"/>
            <a:chOff x="192088" y="152400"/>
            <a:chExt cx="11520000" cy="2920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0319B-25B7-7389-F834-15ECD13779CE}"/>
                </a:ext>
              </a:extLst>
            </p:cNvPr>
            <p:cNvSpPr txBox="1"/>
            <p:nvPr/>
          </p:nvSpPr>
          <p:spPr>
            <a:xfrm>
              <a:off x="192088" y="152400"/>
              <a:ext cx="350576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캐릭터 </a:t>
              </a:r>
              <a:r>
                <a:rPr lang="ko-KR" altLang="en-US" sz="1400" dirty="0" err="1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전투 시스템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 /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/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A770E04-9451-8027-96F9-2520F6AD96EC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15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61279" y="3354795"/>
            <a:ext cx="546944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76678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3.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12620" cy="315295"/>
            <a:chOff x="8872890" y="3596688"/>
            <a:chExt cx="1212620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61100" cy="163272"/>
              <a:chOff x="8948650" y="3921798"/>
              <a:chExt cx="1061100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6110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B9240-EB6A-C1CB-9617-C721AAE9D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FB9557-24BF-AF56-B66D-D7DC8E7C02FC}"/>
              </a:ext>
            </a:extLst>
          </p:cNvPr>
          <p:cNvGrpSpPr/>
          <p:nvPr/>
        </p:nvGrpSpPr>
        <p:grpSpPr>
          <a:xfrm>
            <a:off x="1028882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AAAFA84-300F-4D0C-BC55-78BD54715A6A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7D1466-6C91-F6A1-0052-CE2FEC229E72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1E0280E-9005-5062-CE63-00A3D2BB3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429E51-4ABE-51FF-8719-ABAB819DB58B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21BA34B-8FE4-23C2-4CCD-81B9CBFB51C2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AED508-90EC-99E6-F758-D966E3DE631D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C94F30FA-64D7-B8A6-DF01-F89874421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50C610-18A5-D184-96A9-3699CFFF1A0A}"/>
              </a:ext>
            </a:extLst>
          </p:cNvPr>
          <p:cNvGrpSpPr/>
          <p:nvPr/>
        </p:nvGrpSpPr>
        <p:grpSpPr>
          <a:xfrm>
            <a:off x="627910" y="1521851"/>
            <a:ext cx="6556427" cy="740579"/>
            <a:chOff x="627910" y="1521851"/>
            <a:chExt cx="6556427" cy="7405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5B74D0-47EC-12B7-F04E-7F18F0FB2B45}"/>
                </a:ext>
              </a:extLst>
            </p:cNvPr>
            <p:cNvSpPr txBox="1"/>
            <p:nvPr/>
          </p:nvSpPr>
          <p:spPr>
            <a:xfrm>
              <a:off x="788355" y="1546849"/>
              <a:ext cx="6395982" cy="71558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 별 다양한 전투를 즐기던 유저에서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페이퍼로지 3 Light" pitchFamily="2" charset="-127"/>
                  <a:ea typeface="페이퍼로지 3 Light" pitchFamily="2" charset="-127"/>
                  <a:cs typeface="Pretendard" panose="02000503000000020004" pitchFamily="2" charset="-127"/>
                </a:rPr>
                <a:t> 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캐릭터마다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800" dirty="0">
                  <a:solidFill>
                    <a:srgbClr val="FAFCBC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특색 있는 전투를 설계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하는</a:t>
              </a:r>
              <a:r>
                <a:rPr lang="ko-KR" altLang="en-US" sz="24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800" dirty="0">
                  <a:solidFill>
                    <a:srgbClr val="BDE3FF"/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. 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026AB467-525D-96E4-C30A-25D8A32DF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rgbClr val="FAFCB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F51C20-6406-98AA-5974-35682CE7138A}"/>
              </a:ext>
            </a:extLst>
          </p:cNvPr>
          <p:cNvSpPr txBox="1"/>
          <p:nvPr/>
        </p:nvSpPr>
        <p:spPr>
          <a:xfrm>
            <a:off x="788355" y="2414792"/>
            <a:ext cx="3308598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 스킬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액션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366192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51E1A-8960-3C8E-061A-8374B2A0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B4D3F7-2949-F5D8-2315-EA214E99FD02}"/>
              </a:ext>
            </a:extLst>
          </p:cNvPr>
          <p:cNvGrpSpPr/>
          <p:nvPr/>
        </p:nvGrpSpPr>
        <p:grpSpPr>
          <a:xfrm>
            <a:off x="1028882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47B47F-BFFB-F7B7-29D5-FF4A0A2CA002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8F99C-348F-DA24-DA46-DF1C5517AA8B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A20CAAA-0E48-D011-2B52-0104CAFB0E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FA667A-053D-C689-4C5E-DA074E37CA41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377E71-AC01-C847-EF98-54D7020A3E72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935A21-6C90-31E4-985A-DDA0E9462F13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63BB71AF-D729-87C5-6023-6A0674D87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D83A47-688C-CB00-80CE-3835FF9FA598}"/>
              </a:ext>
            </a:extLst>
          </p:cNvPr>
          <p:cNvGrpSpPr/>
          <p:nvPr/>
        </p:nvGrpSpPr>
        <p:grpSpPr>
          <a:xfrm>
            <a:off x="627910" y="1521851"/>
            <a:ext cx="6533985" cy="740579"/>
            <a:chOff x="627910" y="1521851"/>
            <a:chExt cx="6533985" cy="7405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C66D71-C6F1-B18F-D63A-0C794351D425}"/>
                </a:ext>
              </a:extLst>
            </p:cNvPr>
            <p:cNvSpPr txBox="1"/>
            <p:nvPr/>
          </p:nvSpPr>
          <p:spPr>
            <a:xfrm>
              <a:off x="788355" y="1546849"/>
              <a:ext cx="6373540" cy="71558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 별 다양한 전투를 즐기던 유저에서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페이퍼로지 3 Light" pitchFamily="2" charset="-127"/>
                  <a:ea typeface="페이퍼로지 3 Light" pitchFamily="2" charset="-127"/>
                  <a:cs typeface="Pretendard" panose="02000503000000020004" pitchFamily="2" charset="-127"/>
                </a:rPr>
                <a:t> 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캐릭터마다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800" dirty="0">
                  <a:solidFill>
                    <a:srgbClr val="FAFCBC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특색 있는 전투를 설</a:t>
              </a:r>
              <a:r>
                <a:rPr lang="ko-KR" altLang="en-US" sz="2800" dirty="0">
                  <a:solidFill>
                    <a:srgbClr val="FAFCBC"/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계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rgbClr val="FAFCBC"/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. 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07A1DC5-80AC-974A-FFB6-83853BCDA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rgbClr val="FAFCB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5472E1-6FD3-6CBC-CF56-E02318D89950}"/>
              </a:ext>
            </a:extLst>
          </p:cNvPr>
          <p:cNvSpPr txBox="1"/>
          <p:nvPr/>
        </p:nvSpPr>
        <p:spPr>
          <a:xfrm>
            <a:off x="788355" y="2414792"/>
            <a:ext cx="3308598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 스킬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액션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351571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AA73D-3030-E6AD-F92E-797382F6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65C56C-D1D1-34CC-CD37-D2A5F8F438EF}"/>
              </a:ext>
            </a:extLst>
          </p:cNvPr>
          <p:cNvGrpSpPr/>
          <p:nvPr/>
        </p:nvGrpSpPr>
        <p:grpSpPr>
          <a:xfrm>
            <a:off x="1028882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F35CEC-14EF-E1F6-89B7-F072CA64FAE6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172DC-ECF9-6728-1929-2EE3AB71942F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1CE4858-796F-F227-201C-E8658948C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5879C9-B826-4A9C-9550-2A080A62CB36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109F130-FD14-27B5-FE5D-085999101D0D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73431-46FF-4757-6E1D-5C2BF4A18DBD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E51D0047-90F0-EC2E-B0B6-6722A5255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50CDB-7E92-074B-6FE5-69C218DD0213}"/>
              </a:ext>
            </a:extLst>
          </p:cNvPr>
          <p:cNvGrpSpPr/>
          <p:nvPr/>
        </p:nvGrpSpPr>
        <p:grpSpPr>
          <a:xfrm>
            <a:off x="627910" y="1521851"/>
            <a:ext cx="6096365" cy="740579"/>
            <a:chOff x="627910" y="1521851"/>
            <a:chExt cx="6096365" cy="7405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347FB6-CEBB-747B-A3EA-B70141836FFC}"/>
                </a:ext>
              </a:extLst>
            </p:cNvPr>
            <p:cNvSpPr txBox="1"/>
            <p:nvPr/>
          </p:nvSpPr>
          <p:spPr>
            <a:xfrm>
              <a:off x="788355" y="1546849"/>
              <a:ext cx="5935920" cy="715581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 별 다양한 전투를 즐기던 유저에서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페이퍼로지 3 Light" pitchFamily="2" charset="-127"/>
                  <a:ea typeface="페이퍼로지 3 Light" pitchFamily="2" charset="-127"/>
                  <a:cs typeface="Pretendard" panose="02000503000000020004" pitchFamily="2" charset="-127"/>
                </a:rPr>
                <a:t> 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캐릭터마다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특색 있는 전투를 설</a:t>
              </a:r>
              <a:r>
                <a:rPr lang="ko-KR" altLang="en-US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계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. 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760EDED-3994-498E-3C04-FE8B57610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0B996FD-9B5C-810F-E948-50D9278F6F32}"/>
              </a:ext>
            </a:extLst>
          </p:cNvPr>
          <p:cNvSpPr txBox="1"/>
          <p:nvPr/>
        </p:nvSpPr>
        <p:spPr>
          <a:xfrm>
            <a:off x="788355" y="2414792"/>
            <a:ext cx="3308598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 스킬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액션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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C49D7-3D3F-87EF-6F90-702F01C97DB2}"/>
              </a:ext>
            </a:extLst>
          </p:cNvPr>
          <p:cNvSpPr txBox="1"/>
          <p:nvPr/>
        </p:nvSpPr>
        <p:spPr>
          <a:xfrm>
            <a:off x="1661583" y="2908795"/>
            <a:ext cx="6094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>
                <a:solidFill>
                  <a:srgbClr val="FAFCBC"/>
                </a:solidFill>
              </a:rPr>
              <a:t>개선 방향 제안</a:t>
            </a:r>
          </a:p>
          <a:p>
            <a:pPr>
              <a:buNone/>
            </a:pPr>
            <a:r>
              <a:rPr lang="ko-KR" altLang="en-US" dirty="0">
                <a:solidFill>
                  <a:srgbClr val="FAFCBC"/>
                </a:solidFill>
              </a:rPr>
              <a:t>네 장점을 강조할 수 있는 키워드를 추가하면 좋아</a:t>
            </a:r>
            <a:r>
              <a:rPr lang="en-US" altLang="ko-KR" dirty="0">
                <a:solidFill>
                  <a:srgbClr val="FAFCBC"/>
                </a:solidFill>
              </a:rPr>
              <a:t>. </a:t>
            </a:r>
            <a:r>
              <a:rPr lang="ko-KR" altLang="en-US" dirty="0">
                <a:solidFill>
                  <a:srgbClr val="FAFCBC"/>
                </a:solidFill>
              </a:rPr>
              <a:t>예를 들어</a:t>
            </a:r>
            <a:r>
              <a:rPr lang="en-US" altLang="ko-KR" dirty="0">
                <a:solidFill>
                  <a:srgbClr val="FAFCBC"/>
                </a:solidFill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solidFill>
                  <a:srgbClr val="FAFCBC"/>
                </a:solidFill>
              </a:rPr>
              <a:t>차별화된 경험 강조</a:t>
            </a:r>
            <a:endParaRPr lang="ko-KR" altLang="en-US" dirty="0">
              <a:solidFill>
                <a:srgbClr val="FAFCBC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i="1" dirty="0">
                <a:solidFill>
                  <a:srgbClr val="FAFCBC"/>
                </a:solidFill>
              </a:rPr>
              <a:t>“다양한 캐릭터 전투를 직접 즐겨본 경험을 바탕으로</a:t>
            </a:r>
            <a:r>
              <a:rPr lang="en-US" altLang="ko-KR" i="1" dirty="0">
                <a:solidFill>
                  <a:srgbClr val="FAFCBC"/>
                </a:solidFill>
              </a:rPr>
              <a:t>,</a:t>
            </a:r>
            <a:br>
              <a:rPr lang="en-US" altLang="ko-KR" i="1" dirty="0">
                <a:solidFill>
                  <a:srgbClr val="FAFCBC"/>
                </a:solidFill>
              </a:rPr>
            </a:br>
            <a:r>
              <a:rPr lang="ko-KR" altLang="en-US" i="1" dirty="0">
                <a:solidFill>
                  <a:srgbClr val="FAFCBC"/>
                </a:solidFill>
              </a:rPr>
              <a:t>개성 있는 전투를 설계하는 전투 기획자로</a:t>
            </a:r>
            <a:r>
              <a:rPr lang="en-US" altLang="ko-KR" i="1" dirty="0">
                <a:solidFill>
                  <a:srgbClr val="FAFCBC"/>
                </a:solidFill>
              </a:rPr>
              <a:t>.”</a:t>
            </a:r>
            <a:endParaRPr lang="ko-KR" altLang="en-US" dirty="0">
              <a:solidFill>
                <a:srgbClr val="FAFCBC"/>
              </a:solidFill>
            </a:endParaRPr>
          </a:p>
          <a:p>
            <a:pPr>
              <a:buFont typeface="+mj-lt"/>
              <a:buAutoNum type="arabicPeriod"/>
            </a:pPr>
            <a:r>
              <a:rPr lang="ko-KR" altLang="en-US" b="1" dirty="0">
                <a:solidFill>
                  <a:srgbClr val="FAFCBC"/>
                </a:solidFill>
              </a:rPr>
              <a:t>강조 포인트</a:t>
            </a:r>
            <a:r>
              <a:rPr lang="en-US" altLang="ko-KR" b="1" dirty="0">
                <a:solidFill>
                  <a:srgbClr val="FAFCBC"/>
                </a:solidFill>
              </a:rPr>
              <a:t>(</a:t>
            </a:r>
            <a:r>
              <a:rPr lang="ko-KR" altLang="en-US" b="1" dirty="0">
                <a:solidFill>
                  <a:srgbClr val="FAFCBC"/>
                </a:solidFill>
              </a:rPr>
              <a:t>밸런스</a:t>
            </a:r>
            <a:r>
              <a:rPr lang="en-US" altLang="ko-KR" b="1" dirty="0">
                <a:solidFill>
                  <a:srgbClr val="FAFCBC"/>
                </a:solidFill>
              </a:rPr>
              <a:t>/</a:t>
            </a:r>
            <a:r>
              <a:rPr lang="ko-KR" altLang="en-US" b="1" dirty="0">
                <a:solidFill>
                  <a:srgbClr val="FAFCBC"/>
                </a:solidFill>
              </a:rPr>
              <a:t>몰입</a:t>
            </a:r>
            <a:r>
              <a:rPr lang="en-US" altLang="ko-KR" b="1" dirty="0">
                <a:solidFill>
                  <a:srgbClr val="FAFCBC"/>
                </a:solidFill>
              </a:rPr>
              <a:t>/</a:t>
            </a:r>
            <a:r>
              <a:rPr lang="ko-KR" altLang="en-US" b="1" dirty="0" err="1">
                <a:solidFill>
                  <a:srgbClr val="FAFCBC"/>
                </a:solidFill>
              </a:rPr>
              <a:t>전략성</a:t>
            </a:r>
            <a:r>
              <a:rPr lang="ko-KR" altLang="en-US" b="1" dirty="0">
                <a:solidFill>
                  <a:srgbClr val="FAFCBC"/>
                </a:solidFill>
              </a:rPr>
              <a:t> 등</a:t>
            </a:r>
            <a:r>
              <a:rPr lang="en-US" altLang="ko-KR" b="1" dirty="0">
                <a:solidFill>
                  <a:srgbClr val="FAFCBC"/>
                </a:solidFill>
              </a:rPr>
              <a:t>) </a:t>
            </a:r>
            <a:r>
              <a:rPr lang="ko-KR" altLang="en-US" b="1" dirty="0">
                <a:solidFill>
                  <a:srgbClr val="FAFCBC"/>
                </a:solidFill>
              </a:rPr>
              <a:t>추가</a:t>
            </a:r>
            <a:endParaRPr lang="ko-KR" altLang="en-US" dirty="0">
              <a:solidFill>
                <a:srgbClr val="FAFCBC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i="1" dirty="0">
                <a:solidFill>
                  <a:srgbClr val="FAFCBC"/>
                </a:solidFill>
              </a:rPr>
              <a:t>“플레이어가 몰입할 수 있는 전투 경험을 설계하는</a:t>
            </a:r>
            <a:r>
              <a:rPr lang="en-US" altLang="ko-KR" i="1" dirty="0">
                <a:solidFill>
                  <a:srgbClr val="FAFCBC"/>
                </a:solidFill>
              </a:rPr>
              <a:t>,</a:t>
            </a:r>
            <a:br>
              <a:rPr lang="en-US" altLang="ko-KR" i="1" dirty="0">
                <a:solidFill>
                  <a:srgbClr val="FAFCBC"/>
                </a:solidFill>
              </a:rPr>
            </a:br>
            <a:r>
              <a:rPr lang="ko-KR" altLang="en-US" i="1" dirty="0">
                <a:solidFill>
                  <a:srgbClr val="FAFCBC"/>
                </a:solidFill>
              </a:rPr>
              <a:t>전투 기획자로</a:t>
            </a:r>
            <a:r>
              <a:rPr lang="en-US" altLang="ko-KR" i="1" dirty="0">
                <a:solidFill>
                  <a:srgbClr val="FAFCBC"/>
                </a:solidFill>
              </a:rPr>
              <a:t>.”</a:t>
            </a:r>
            <a:endParaRPr lang="ko-KR" altLang="en-US" dirty="0">
              <a:solidFill>
                <a:srgbClr val="FAFCBC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i="1" dirty="0">
                <a:solidFill>
                  <a:srgbClr val="FAFCBC"/>
                </a:solidFill>
              </a:rPr>
              <a:t>“캐릭터마다 차별화된 전투 밸런스를 설계하는 전투 기획자로</a:t>
            </a:r>
            <a:r>
              <a:rPr lang="en-US" altLang="ko-KR" i="1" dirty="0">
                <a:solidFill>
                  <a:srgbClr val="FAFCBC"/>
                </a:solidFill>
              </a:rPr>
              <a:t>.”</a:t>
            </a:r>
            <a:endParaRPr lang="ko-KR" altLang="en-US" dirty="0">
              <a:solidFill>
                <a:srgbClr val="FAFC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11966</TotalTime>
  <Words>828</Words>
  <Application>Microsoft Office PowerPoint</Application>
  <PresentationFormat>와이드스크린</PresentationFormat>
  <Paragraphs>164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</vt:lpstr>
      <vt:lpstr>Pretendard ExtraBold</vt:lpstr>
      <vt:lpstr>Pretendard Medium</vt:lpstr>
      <vt:lpstr>Pretendard SemiBold</vt:lpstr>
      <vt:lpstr>맑은 고딕</vt:lpstr>
      <vt:lpstr>빛의 계승자 Bold</vt:lpstr>
      <vt:lpstr>페이퍼로지 3 Light</vt:lpstr>
      <vt:lpstr>페이퍼로지 4 Regular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558</cp:revision>
  <dcterms:created xsi:type="dcterms:W3CDTF">2025-06-06T11:22:44Z</dcterms:created>
  <dcterms:modified xsi:type="dcterms:W3CDTF">2025-09-26T12:53:13Z</dcterms:modified>
</cp:coreProperties>
</file>